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25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5" Type="http://schemas.microsoft.com/office/2007/relationships/hdphoto" Target="../media/image4.wdp"/><Relationship Id="rId4" Type="http://schemas.openxmlformats.org/officeDocument/2006/relationships/image" Target="../media/image3.png"/><Relationship Id="rId3" Type="http://schemas.microsoft.com/office/2007/relationships/hdphoto" Target="../media/image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5" Type="http://schemas.microsoft.com/office/2007/relationships/hdphoto" Target="../media/image4.wdp"/><Relationship Id="rId4" Type="http://schemas.openxmlformats.org/officeDocument/2006/relationships/image" Target="../media/image3.png"/><Relationship Id="rId3" Type="http://schemas.microsoft.com/office/2007/relationships/hdphoto" Target="../media/image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microsoft.com/office/2007/relationships/hdphoto" Target="../media/image4.wdp"/><Relationship Id="rId4" Type="http://schemas.openxmlformats.org/officeDocument/2006/relationships/image" Target="../media/image5.png"/><Relationship Id="rId3" Type="http://schemas.microsoft.com/office/2007/relationships/hdphoto" Target="../media/image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5" Type="http://schemas.microsoft.com/office/2007/relationships/hdphoto" Target="../media/image4.wdp"/><Relationship Id="rId4" Type="http://schemas.openxmlformats.org/officeDocument/2006/relationships/image" Target="../media/image5.png"/><Relationship Id="rId3" Type="http://schemas.microsoft.com/office/2007/relationships/hdphoto" Target="../media/image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A4A46-B579-46F8-BBF7-FB7F5A71E97B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3D722CDF-D543-4E4A-99F0-D3B2EECB3B3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A4A46-B579-46F8-BBF7-FB7F5A71E97B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22CDF-D543-4E4A-99F0-D3B2EECB3B3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A4A46-B579-46F8-BBF7-FB7F5A71E97B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22CDF-D543-4E4A-99F0-D3B2EECB3B3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A4A46-B579-46F8-BBF7-FB7F5A71E97B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22CDF-D543-4E4A-99F0-D3B2EECB3B3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AC4A4A46-B579-46F8-BBF7-FB7F5A71E97B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3D722CDF-D543-4E4A-99F0-D3B2EECB3B3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A4A46-B579-46F8-BBF7-FB7F5A71E97B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22CDF-D543-4E4A-99F0-D3B2EECB3B3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A4A46-B579-46F8-BBF7-FB7F5A71E97B}" type="datetimeFigureOut">
              <a:rPr lang="ru-RU" smtClean="0"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22CDF-D543-4E4A-99F0-D3B2EECB3B3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A4A46-B579-46F8-BBF7-FB7F5A71E97B}" type="datetimeFigureOut">
              <a:rPr lang="ru-RU" smtClean="0"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22CDF-D543-4E4A-99F0-D3B2EECB3B3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A4A46-B579-46F8-BBF7-FB7F5A71E97B}" type="datetimeFigureOut">
              <a:rPr lang="ru-RU" smtClean="0"/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22CDF-D543-4E4A-99F0-D3B2EECB3B3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A4A46-B579-46F8-BBF7-FB7F5A71E97B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-40000" contrast="20000"/>
                        </a14:imgEffect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22CDF-D543-4E4A-99F0-D3B2EECB3B3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A4A46-B579-46F8-BBF7-FB7F5A71E97B}" type="datetimeFigureOut">
              <a:rPr lang="ru-RU" smtClean="0"/>
            </a:fld>
            <a:endParaRPr lang="ru-RU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-40000" contrast="20000"/>
                        </a14:imgEffect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22CDF-D543-4E4A-99F0-D3B2EECB3B3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3.png"/><Relationship Id="rId13" Type="http://schemas.microsoft.com/office/2007/relationships/hdphoto" Target="../media/image4.wdp"/><Relationship Id="rId12" Type="http://schemas.openxmlformats.org/officeDocument/2006/relationships/image" Target="../media/image5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AC4A4A46-B579-46F8-BBF7-FB7F5A71E97B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brightnessContrast bright="-40000" contrast="20000"/>
                        </a14:imgEffect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3D722CDF-D543-4E4A-99F0-D3B2EECB3B30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9992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275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99995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	Ельцин БОРИС НИКОЛАЕВИЧ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3069" y="5907786"/>
            <a:ext cx="9052560" cy="1066800"/>
          </a:xfrm>
        </p:spPr>
        <p:txBody>
          <a:bodyPr/>
          <a:lstStyle/>
          <a:p>
            <a:r>
              <a:rPr lang="ru-RU" dirty="0" smtClean="0"/>
              <a:t>Бараненко Наталия 113 группа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5806" y="80406"/>
            <a:ext cx="10058400" cy="1609344"/>
          </a:xfrm>
        </p:spPr>
        <p:txBody>
          <a:bodyPr/>
          <a:lstStyle/>
          <a:p>
            <a:r>
              <a:rPr lang="ru-RU" dirty="0" smtClean="0"/>
              <a:t>Спасибо за внимание!!!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85" y="1231900"/>
            <a:ext cx="10699115" cy="54705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41484" y="528811"/>
            <a:ext cx="5905041" cy="6037242"/>
          </a:xfrm>
        </p:spPr>
        <p:txBody>
          <a:bodyPr>
            <a:normAutofit/>
          </a:bodyPr>
          <a:lstStyle/>
          <a:p>
            <a:r>
              <a:rPr lang="ru-RU" sz="2300" b="1" i="1" dirty="0" err="1"/>
              <a:t>Бори́с</a:t>
            </a:r>
            <a:r>
              <a:rPr lang="ru-RU" sz="2300" b="1" i="1" dirty="0"/>
              <a:t> </a:t>
            </a:r>
            <a:r>
              <a:rPr lang="ru-RU" sz="2300" b="1" i="1" dirty="0" err="1"/>
              <a:t>Никола́евич</a:t>
            </a:r>
            <a:r>
              <a:rPr lang="ru-RU" sz="2300" b="1" i="1" dirty="0"/>
              <a:t> </a:t>
            </a:r>
            <a:r>
              <a:rPr lang="ru-RU" sz="2300" b="1" i="1" dirty="0" err="1" smtClean="0"/>
              <a:t>Е́льцин</a:t>
            </a:r>
            <a:r>
              <a:rPr lang="ru-RU" sz="2300" b="1" i="1" dirty="0" smtClean="0"/>
              <a:t> </a:t>
            </a:r>
            <a:r>
              <a:rPr lang="ru-RU" sz="2200" i="1" dirty="0" smtClean="0"/>
              <a:t>— </a:t>
            </a:r>
            <a:r>
              <a:rPr lang="ru-RU" i="1" dirty="0">
                <a:latin typeface="Microsoft YaHei" panose="020B0503020204020204" charset="-122"/>
                <a:ea typeface="Microsoft YaHei" panose="020B0503020204020204" charset="-122"/>
              </a:rPr>
              <a:t>советский партийный и российский политический и государственный деятель, первый президент Российской Федерации. Избирался президентом два раза — 12 июня 1991 года и 3 июля 1996 года, занимал эту должность с 10 июля 1991 года по 31 декабря 1999 </a:t>
            </a:r>
            <a:r>
              <a:rPr lang="ru-RU" i="1" dirty="0" smtClean="0">
                <a:latin typeface="Microsoft YaHei" panose="020B0503020204020204" charset="-122"/>
                <a:ea typeface="Microsoft YaHei" panose="020B0503020204020204" charset="-122"/>
              </a:rPr>
              <a:t>года. </a:t>
            </a:r>
            <a:r>
              <a:rPr lang="ru-RU" i="1" dirty="0">
                <a:latin typeface="Microsoft YaHei" panose="020B0503020204020204" charset="-122"/>
                <a:ea typeface="Microsoft YaHei" panose="020B0503020204020204" charset="-122"/>
              </a:rPr>
              <a:t>С 6 ноября 1991 года по 15 июня 1992 года в качестве президента возглавлял Правительство </a:t>
            </a:r>
            <a:r>
              <a:rPr lang="ru-RU" i="1" dirty="0" smtClean="0">
                <a:latin typeface="Microsoft YaHei" panose="020B0503020204020204" charset="-122"/>
                <a:ea typeface="Microsoft YaHei" panose="020B0503020204020204" charset="-122"/>
              </a:rPr>
              <a:t>РСФСР. Исполняющий обязанность </a:t>
            </a:r>
            <a:r>
              <a:rPr lang="ru-RU" i="1" dirty="0">
                <a:latin typeface="Microsoft YaHei" panose="020B0503020204020204" charset="-122"/>
                <a:ea typeface="Microsoft YaHei" panose="020B0503020204020204" charset="-122"/>
              </a:rPr>
              <a:t>Министра обороны Российской Федерации (16 марта — 18 мая 1992 года). Вошёл в историю как первый всенародно избранный глава России, радикальный реформатор общественно-политического и экономического устройства России.</a:t>
            </a:r>
            <a:endParaRPr lang="ru-RU" i="1" dirty="0"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371" y="263825"/>
            <a:ext cx="4114285" cy="6302228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2903" y="154126"/>
            <a:ext cx="10058400" cy="1046713"/>
          </a:xfrm>
        </p:spPr>
        <p:txBody>
          <a:bodyPr/>
          <a:lstStyle/>
          <a:p>
            <a:r>
              <a:rPr lang="ru-RU" dirty="0"/>
              <a:t>Детство и юность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2903" y="1254801"/>
            <a:ext cx="6236759" cy="4971361"/>
          </a:xfrm>
        </p:spPr>
        <p:txBody>
          <a:bodyPr>
            <a:noAutofit/>
          </a:bodyPr>
          <a:lstStyle/>
          <a:p>
            <a:r>
              <a:rPr lang="ru-RU" sz="1600" i="1" dirty="0">
                <a:latin typeface="Microsoft YaHei" panose="020B0503020204020204" charset="-122"/>
                <a:ea typeface="Microsoft YaHei" panose="020B0503020204020204" charset="-122"/>
              </a:rPr>
              <a:t>Родился в селе Бутка Уральской области (ныне в </a:t>
            </a:r>
            <a:r>
              <a:rPr lang="ru-RU" sz="1600" i="1" dirty="0" err="1">
                <a:latin typeface="Microsoft YaHei" panose="020B0503020204020204" charset="-122"/>
                <a:ea typeface="Microsoft YaHei" panose="020B0503020204020204" charset="-122"/>
              </a:rPr>
              <a:t>Талицком</a:t>
            </a:r>
            <a:r>
              <a:rPr lang="ru-RU" sz="1600" i="1" dirty="0">
                <a:latin typeface="Microsoft YaHei" panose="020B0503020204020204" charset="-122"/>
                <a:ea typeface="Microsoft YaHei" panose="020B0503020204020204" charset="-122"/>
              </a:rPr>
              <a:t> районе Свердловской области) в семье раскулаченных крестьян. Отец Бориса Ельцина — Николай Ельцин, строитель, репрессирован. Отбывал наказание на строительстве Волго-Донского канала, после освобождения в 1937 году работал мастером на стройке химкомбината в Березниках, и через несколько лет стал начальником строительного подразделения при </a:t>
            </a:r>
            <a:r>
              <a:rPr lang="ru-RU" sz="1600" i="1" dirty="0" smtClean="0">
                <a:latin typeface="Microsoft YaHei" panose="020B0503020204020204" charset="-122"/>
                <a:ea typeface="Microsoft YaHei" panose="020B0503020204020204" charset="-122"/>
              </a:rPr>
              <a:t>заводе. </a:t>
            </a:r>
            <a:r>
              <a:rPr lang="ru-RU" sz="1600" i="1" dirty="0">
                <a:latin typeface="Microsoft YaHei" panose="020B0503020204020204" charset="-122"/>
                <a:ea typeface="Microsoft YaHei" panose="020B0503020204020204" charset="-122"/>
              </a:rPr>
              <a:t>Мать Б. Ельцина — Клавдия </a:t>
            </a:r>
            <a:r>
              <a:rPr lang="ru-RU" sz="1600" i="1" dirty="0" err="1">
                <a:latin typeface="Microsoft YaHei" panose="020B0503020204020204" charset="-122"/>
                <a:ea typeface="Microsoft YaHei" panose="020B0503020204020204" charset="-122"/>
              </a:rPr>
              <a:t>Старыгина</a:t>
            </a:r>
            <a:r>
              <a:rPr lang="ru-RU" sz="1600" i="1" dirty="0">
                <a:latin typeface="Microsoft YaHei" panose="020B0503020204020204" charset="-122"/>
                <a:ea typeface="Microsoft YaHei" panose="020B0503020204020204" charset="-122"/>
              </a:rPr>
              <a:t>, из крестьян, портниха. На левой руке у Ельцина не хватало двух пальцев и фаланги </a:t>
            </a:r>
            <a:r>
              <a:rPr lang="ru-RU" sz="1600" i="1" dirty="0" smtClean="0">
                <a:latin typeface="Microsoft YaHei" panose="020B0503020204020204" charset="-122"/>
                <a:ea typeface="Microsoft YaHei" panose="020B0503020204020204" charset="-122"/>
              </a:rPr>
              <a:t>третьего. </a:t>
            </a:r>
            <a:r>
              <a:rPr lang="ru-RU" sz="1600" i="1" dirty="0">
                <a:latin typeface="Microsoft YaHei" panose="020B0503020204020204" charset="-122"/>
                <a:ea typeface="Microsoft YaHei" panose="020B0503020204020204" charset="-122"/>
              </a:rPr>
              <a:t>По версии Ельцина он потерял их во время взрыва гранаты, которую пытался </a:t>
            </a:r>
            <a:r>
              <a:rPr lang="ru-RU" sz="1600" i="1" dirty="0" smtClean="0">
                <a:latin typeface="Microsoft YaHei" panose="020B0503020204020204" charset="-122"/>
                <a:ea typeface="Microsoft YaHei" panose="020B0503020204020204" charset="-122"/>
              </a:rPr>
              <a:t>вскрыть. </a:t>
            </a:r>
            <a:r>
              <a:rPr lang="ru-RU" sz="1600" i="1" dirty="0">
                <a:latin typeface="Microsoft YaHei" panose="020B0503020204020204" charset="-122"/>
                <a:ea typeface="Microsoft YaHei" panose="020B0503020204020204" charset="-122"/>
              </a:rPr>
              <a:t>В 1950 году поступил в Уральский политехнический институт им. С. М. Кирова на строительный факультет, в 1955 году окончил его с квалификацией «инженер-строитель» по специальности «Промышленное и гражданское строительство». Тема дипломной работы: «Телевизионная башня». В студенческие годы серьёзно занимался волейболом, выступал за сборную команду города, стал мастером спорта.</a:t>
            </a:r>
            <a:endParaRPr lang="ru-RU" sz="1600" i="1" dirty="0"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208" y="994890"/>
            <a:ext cx="3847871" cy="52312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058400" cy="1609344"/>
          </a:xfrm>
        </p:spPr>
        <p:txBody>
          <a:bodyPr/>
          <a:lstStyle/>
          <a:p>
            <a:r>
              <a:rPr lang="ru-RU" dirty="0"/>
              <a:t>Избрание народным депутатом СССР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-1" y="1609343"/>
            <a:ext cx="6290631" cy="4978743"/>
          </a:xfrm>
        </p:spPr>
        <p:txBody>
          <a:bodyPr>
            <a:normAutofit lnSpcReduction="10000"/>
          </a:bodyPr>
          <a:lstStyle/>
          <a:p>
            <a:r>
              <a:rPr lang="ru-RU" i="1" dirty="0"/>
              <a:t>26 марта 1989 года избран народным депутатом СССР по национально-территориальному округу № 1 (город Москва), получив 91,53 % голосов москвичей, при явке почти 90 </a:t>
            </a:r>
            <a:r>
              <a:rPr lang="ru-RU" i="1" dirty="0" smtClean="0"/>
              <a:t>%. </a:t>
            </a:r>
            <a:r>
              <a:rPr lang="ru-RU" i="1" dirty="0"/>
              <a:t>Ельцину противостоял поддерживаемый властями генеральный директор ЗИЛ Евгений Браков. Во время выборов на Съезде Ельцин не прошёл в Верховный Совет, но депутат А. И. Казанник (впоследствии назначенный Ельциным Генеральным прокурором Российской Федерации) отказался от мандата в пользу Ельцина. С июня 1989 года по 26 декабря 1990 года — член Совета Национальностей Верховного Совета </a:t>
            </a:r>
            <a:r>
              <a:rPr lang="ru-RU" i="1" dirty="0" smtClean="0"/>
              <a:t>СССР. </a:t>
            </a:r>
            <a:r>
              <a:rPr lang="ru-RU" i="1" dirty="0"/>
              <a:t>Был избран председателем комитета ВС СССР по строительству и архитектуре, в связи с этим вошёл в состав Президиума ВС СССР. Один из руководителей Межрегиональной депутатской группы. 4 марта 1990 года избран народным депутатом РСФСР от Свердловска.</a:t>
            </a:r>
            <a:endParaRPr lang="ru-RU" i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630" y="960037"/>
            <a:ext cx="4718871" cy="4624494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058400" cy="1609344"/>
          </a:xfrm>
        </p:spPr>
        <p:txBody>
          <a:bodyPr/>
          <a:lstStyle/>
          <a:p>
            <a:r>
              <a:rPr lang="ru-RU" dirty="0"/>
              <a:t>Председатель Верховного Совета РСФСР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92" y="1526022"/>
            <a:ext cx="3833871" cy="4984033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70304" y="1526022"/>
            <a:ext cx="6348800" cy="4646178"/>
          </a:xfrm>
        </p:spPr>
        <p:txBody>
          <a:bodyPr>
            <a:normAutofit fontScale="92500" lnSpcReduction="10000"/>
          </a:bodyPr>
          <a:lstStyle/>
          <a:p>
            <a:r>
              <a:rPr lang="ru-RU" b="1" i="1" dirty="0"/>
              <a:t>29 мая 1990 </a:t>
            </a:r>
            <a:r>
              <a:rPr lang="ru-RU" i="1" dirty="0"/>
              <a:t>года избран (с третьей попытки, набрав 535 голосов против 467 у «кандидата Кремля» А. В. </a:t>
            </a:r>
            <a:r>
              <a:rPr lang="ru-RU" i="1" dirty="0" smtClean="0"/>
              <a:t>Власова) </a:t>
            </a:r>
            <a:r>
              <a:rPr lang="ru-RU" i="1" dirty="0"/>
              <a:t>Председателем Верховного Совета РСФСР. В период председательства Ельцина Верховный Совет принял ряд законов, повлиявших на дальнейшее развитие страны, в том числе, 24 декабря 1990 года, Закон о собственности в РСФСР.</a:t>
            </a:r>
            <a:endParaRPr lang="ru-RU" i="1" dirty="0"/>
          </a:p>
          <a:p>
            <a:endParaRPr lang="ru-RU" i="1" dirty="0"/>
          </a:p>
          <a:p>
            <a:r>
              <a:rPr lang="ru-RU" b="1" i="1" dirty="0"/>
              <a:t>12 июня 1990 </a:t>
            </a:r>
            <a:r>
              <a:rPr lang="ru-RU" i="1" dirty="0"/>
              <a:t>Съезд принял Декларацию о государственном суверенитете РСФСР, предусматривающую приоритет российских законов над союзными. Это резко увеличило политический вес председателя Верховного Совета РСФСР, игравшего ранее второстепенную, зависимую роль. День 12 июня в 1991 году стал, согласно постановлению Верховного Совета </a:t>
            </a:r>
            <a:r>
              <a:rPr lang="ru-RU" i="1" dirty="0" smtClean="0"/>
              <a:t>РФ, </a:t>
            </a:r>
            <a:r>
              <a:rPr lang="ru-RU" i="1" dirty="0"/>
              <a:t>государственным праздником Российской Федерации.</a:t>
            </a:r>
            <a:endParaRPr lang="ru-RU" i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058400" cy="1609344"/>
          </a:xfrm>
        </p:spPr>
        <p:txBody>
          <a:bodyPr/>
          <a:lstStyle/>
          <a:p>
            <a:r>
              <a:rPr lang="ru-RU" dirty="0"/>
              <a:t>Президентство. Внутренняя политика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-154237" y="1465242"/>
            <a:ext cx="5883007" cy="4891489"/>
          </a:xfrm>
        </p:spPr>
        <p:txBody>
          <a:bodyPr>
            <a:normAutofit fontScale="92500"/>
          </a:bodyPr>
          <a:lstStyle/>
          <a:p>
            <a:r>
              <a:rPr lang="ru-RU" i="1" dirty="0"/>
              <a:t>12 июня 1991 года избран Президентом РСФСР, получив 45 552 041 голосов избирателей, что составило 57,30 процентов от числа принявших участие в голосовании, и значительно опередив Николая Рыжкова, который, несмотря на поддержку КПСС, получил всего лишь 16,85 процентов </a:t>
            </a:r>
            <a:r>
              <a:rPr lang="ru-RU" i="1" dirty="0" smtClean="0"/>
              <a:t>голосов. </a:t>
            </a:r>
            <a:r>
              <a:rPr lang="ru-RU" i="1" dirty="0"/>
              <a:t>Вместе с Б. Н. Ельциным был избран вице-президент Александр </a:t>
            </a:r>
            <a:r>
              <a:rPr lang="ru-RU" i="1" dirty="0" smtClean="0"/>
              <a:t>Руцкой. </a:t>
            </a:r>
            <a:r>
              <a:rPr lang="ru-RU" i="1" dirty="0"/>
              <a:t>После избрания основными лозунгами Б. Н. Ельцина стали борьба с привилегиями номенклатуры и поддержание суверенитета России в составе СССР.</a:t>
            </a:r>
            <a:endParaRPr lang="ru-RU" i="1" dirty="0"/>
          </a:p>
          <a:p>
            <a:endParaRPr lang="ru-RU" i="1" dirty="0"/>
          </a:p>
          <a:p>
            <a:r>
              <a:rPr lang="ru-RU" i="1" dirty="0"/>
              <a:t>Это были первые в истории России всенародные выборы Президента. Президент СССР Горбачёв не был выбран всенародно, а был избран в результате голосования на Съезде народных депутатов СССР.</a:t>
            </a:r>
            <a:endParaRPr lang="ru-RU" i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007" y="1532136"/>
            <a:ext cx="5188945" cy="499436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2877" y="0"/>
            <a:ext cx="10058400" cy="1609344"/>
          </a:xfrm>
        </p:spPr>
        <p:txBody>
          <a:bodyPr/>
          <a:lstStyle/>
          <a:p>
            <a:r>
              <a:rPr lang="ru-RU" dirty="0"/>
              <a:t>Распад СССР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960125" y="231353"/>
            <a:ext cx="5332164" cy="6533003"/>
          </a:xfrm>
        </p:spPr>
        <p:txBody>
          <a:bodyPr>
            <a:noAutofit/>
          </a:bodyPr>
          <a:lstStyle/>
          <a:p>
            <a:r>
              <a:rPr lang="ru-RU" sz="1400" i="1" dirty="0"/>
              <a:t>В декабре 1991 года Борис Ельцин втайне от президента СССР Горбачева провёл с президентом Украины Леонидом Кравчуком и председателем Верховного Совета Белоруссии Станиславом Шушкевичем переговоры о создании Содружества Независимых Государств. 8 декабря 1991 года в </a:t>
            </a:r>
            <a:r>
              <a:rPr lang="ru-RU" sz="1400" i="1" dirty="0" err="1"/>
              <a:t>Вискулях</a:t>
            </a:r>
            <a:r>
              <a:rPr lang="ru-RU" sz="1400" i="1" dirty="0"/>
              <a:t> президенты Украины, России и председатель ВС Белоруссии подписали Беловежское соглашение о создании СНГ, где говорится, что «Союз ССР, как субъект международного права и геополитическая реальность, прекращает своё существование</a:t>
            </a:r>
            <a:r>
              <a:rPr lang="ru-RU" sz="1400" i="1" dirty="0" smtClean="0"/>
              <a:t>». </a:t>
            </a:r>
            <a:r>
              <a:rPr lang="ru-RU" sz="1400" i="1" dirty="0"/>
              <a:t>Соглашение было подписано вопреки референдуму о сохранении СССР, который прошёл 17 марта 1991 </a:t>
            </a:r>
            <a:r>
              <a:rPr lang="ru-RU" sz="1400" i="1" dirty="0" smtClean="0"/>
              <a:t>года.</a:t>
            </a:r>
            <a:endParaRPr lang="ru-RU" sz="1400" i="1" dirty="0"/>
          </a:p>
          <a:p>
            <a:endParaRPr lang="ru-RU" sz="1400" i="1" dirty="0"/>
          </a:p>
          <a:p>
            <a:r>
              <a:rPr lang="ru-RU" sz="1400" i="1" dirty="0"/>
              <a:t>12 декабря соглашение было ратифицировано Верховным Советом </a:t>
            </a:r>
            <a:r>
              <a:rPr lang="ru-RU" sz="1400" i="1" dirty="0" smtClean="0"/>
              <a:t>РСФСР. </a:t>
            </a:r>
            <a:r>
              <a:rPr lang="ru-RU" sz="1400" i="1" dirty="0"/>
              <a:t>Российский парламент ратифицировал документ подавляющим большинством голосов: «за» — 188 голосов, «против» — 6 голосов, «воздержались» — </a:t>
            </a:r>
            <a:r>
              <a:rPr lang="ru-RU" sz="1400" i="1" dirty="0" smtClean="0"/>
              <a:t>7. </a:t>
            </a:r>
            <a:r>
              <a:rPr lang="ru-RU" sz="1400" i="1" dirty="0"/>
              <a:t>Законность данной ратификации вызвала сомнение у некоторых членов российского парламента, так как по Конституции (Основному Закону) РСФСР 1978 года рассмотрение данного документа находилось в исключительном ведении Съезда народных депутатов РСФСР, поскольку он затрагивал государственное устройство республики как части Союза ССР и тем самым влек за собой изменения в российскую </a:t>
            </a:r>
            <a:r>
              <a:rPr lang="ru-RU" sz="1400" i="1" dirty="0" smtClean="0"/>
              <a:t>конституцию.</a:t>
            </a:r>
            <a:endParaRPr lang="ru-RU" sz="1400" i="1" dirty="0"/>
          </a:p>
          <a:p>
            <a:endParaRPr lang="ru-RU" sz="1400" i="1" dirty="0"/>
          </a:p>
          <a:p>
            <a:r>
              <a:rPr lang="ru-RU" sz="1400" i="1" dirty="0"/>
              <a:t>21 декабря к Содружеству присоединилось большинство союзных республик, подписавших Алма-Атинскую декларацию и протокол к соглашению о создании СНГ.</a:t>
            </a:r>
            <a:endParaRPr lang="ru-RU" sz="1400" i="1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19" y="1609344"/>
            <a:ext cx="5913276" cy="3948249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058400" cy="1609344"/>
          </a:xfrm>
        </p:spPr>
        <p:txBody>
          <a:bodyPr/>
          <a:lstStyle/>
          <a:p>
            <a:r>
              <a:rPr lang="ru-RU" dirty="0"/>
              <a:t>Второй срок Президента Ельцина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03" y="1694168"/>
            <a:ext cx="5731881" cy="4478032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923284" y="859316"/>
            <a:ext cx="5258836" cy="5541484"/>
          </a:xfrm>
        </p:spPr>
        <p:txBody>
          <a:bodyPr>
            <a:normAutofit lnSpcReduction="10000"/>
          </a:bodyPr>
          <a:lstStyle/>
          <a:p>
            <a:r>
              <a:rPr lang="ru-RU" i="1" dirty="0"/>
              <a:t>После выборов Б. Н. Ельцин надолго выключился из управления страной из-за плохого состояния здоровья и некоторое время не появлялся перед </a:t>
            </a:r>
            <a:r>
              <a:rPr lang="ru-RU" i="1" dirty="0" smtClean="0"/>
              <a:t>избирателями. Он </a:t>
            </a:r>
            <a:r>
              <a:rPr lang="ru-RU" i="1" dirty="0"/>
              <a:t>появился на публике только на церемонии инаугурации 9 августа, которая прошла по сильно сокращённой процедуре из-за плохого состояния здоровья Ельцина.</a:t>
            </a:r>
            <a:endParaRPr lang="ru-RU" i="1" dirty="0"/>
          </a:p>
          <a:p>
            <a:endParaRPr lang="ru-RU" i="1" dirty="0"/>
          </a:p>
          <a:p>
            <a:r>
              <a:rPr lang="ru-RU" i="1" dirty="0"/>
              <a:t>На высшие государственные должности были назначены лица, возглавлявшие и финансировавшие предвыборную кампанию Ельцина: Анатолий Чубайс стал руководителем администрации президента РФ, Владимир Потанин — первым заместителем председателя правительства РФ, Борис Березовский — заместителем секретаря Совбеза </a:t>
            </a:r>
            <a:r>
              <a:rPr lang="ru-RU" i="1" dirty="0" smtClean="0"/>
              <a:t>РФ.</a:t>
            </a:r>
            <a:endParaRPr lang="ru-RU" i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2709" y="0"/>
            <a:ext cx="10058400" cy="1156771"/>
          </a:xfrm>
        </p:spPr>
        <p:txBody>
          <a:bodyPr/>
          <a:lstStyle/>
          <a:p>
            <a:r>
              <a:rPr lang="ru-RU" dirty="0"/>
              <a:t>Отставка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875" y="725535"/>
            <a:ext cx="6496197" cy="3654110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45245" y="859316"/>
            <a:ext cx="5330630" cy="5431315"/>
          </a:xfrm>
        </p:spPr>
        <p:txBody>
          <a:bodyPr>
            <a:normAutofit lnSpcReduction="10000"/>
          </a:bodyPr>
          <a:lstStyle/>
          <a:p>
            <a:r>
              <a:rPr lang="ru-RU" sz="2200" i="1" dirty="0" smtClean="0"/>
              <a:t>уходящего </a:t>
            </a:r>
            <a:r>
              <a:rPr lang="ru-RU" sz="2200" i="1" dirty="0"/>
              <a:t>века, я ухожу в отставку</a:t>
            </a:r>
            <a:r>
              <a:rPr lang="ru-RU" sz="2200" i="1" dirty="0" smtClean="0"/>
              <a:t>.»</a:t>
            </a:r>
            <a:r>
              <a:rPr lang="ru-RU" sz="2200" i="1" dirty="0"/>
              <a:t> 31 декабря 1999 в 12 часов дня по московскому времени (что было повторено по основным телеканалам за несколько минут до полуночи, перед новогодним телеобращением) Б. Н. Ельцин объявил об отставке с поста президента Российской Федерации:</a:t>
            </a:r>
            <a:endParaRPr lang="ru-RU" sz="2200" i="1" dirty="0"/>
          </a:p>
          <a:p>
            <a:endParaRPr lang="ru-RU" sz="2200" i="1" dirty="0"/>
          </a:p>
          <a:p>
            <a:pPr marL="0" indent="0">
              <a:buNone/>
            </a:pPr>
            <a:r>
              <a:rPr lang="ru-RU" sz="2200" i="1" dirty="0"/>
              <a:t>«Дорогие друзья! Дорогие мои! Сегодня я в последний раз обращаюсь к вам с новогодним приветствием. Но это не все. Сегодня я в последний раз обращаюсь к вам как президент России</a:t>
            </a:r>
            <a:r>
              <a:rPr lang="ru-RU" sz="2200" i="1" dirty="0" smtClean="0"/>
              <a:t>. Я </a:t>
            </a:r>
            <a:r>
              <a:rPr lang="ru-RU" sz="2200" i="1" dirty="0"/>
              <a:t>принял решение. Долго и мучительно над ним размышлял. Сегодня, в последний день уходящего века, я ухожу в отставку</a:t>
            </a:r>
            <a:r>
              <a:rPr lang="ru-RU" sz="2200" i="1" dirty="0" smtClean="0"/>
              <a:t>.»</a:t>
            </a:r>
            <a:endParaRPr lang="ru-RU" sz="2200" i="1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TM03090434[[fn=Дерево]]</Template>
  <TotalTime>0</TotalTime>
  <Words>6558</Words>
  <Application>WPS Presentation</Application>
  <PresentationFormat>Широкоэкранный</PresentationFormat>
  <Paragraphs>48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0" baseType="lpstr">
      <vt:lpstr>Arial</vt:lpstr>
      <vt:lpstr>SimSun</vt:lpstr>
      <vt:lpstr>Wingdings</vt:lpstr>
      <vt:lpstr>Cambria</vt:lpstr>
      <vt:lpstr>Microsoft YaHei</vt:lpstr>
      <vt:lpstr>Arial Unicode MS</vt:lpstr>
      <vt:lpstr>Rockwell Condensed</vt:lpstr>
      <vt:lpstr>Calibri</vt:lpstr>
      <vt:lpstr>Rockwell</vt:lpstr>
      <vt:lpstr>Дерево</vt:lpstr>
      <vt:lpstr>	Ельцин БОРИС НИКОЛАЕВИЧ</vt:lpstr>
      <vt:lpstr>PowerPoint 演示文稿</vt:lpstr>
      <vt:lpstr>Детство и юность</vt:lpstr>
      <vt:lpstr>Избрание народным депутатом СССР</vt:lpstr>
      <vt:lpstr>Председатель Верховного Совета РСФСР</vt:lpstr>
      <vt:lpstr>Президентство. Внутренняя политика</vt:lpstr>
      <vt:lpstr>Распад СССР</vt:lpstr>
      <vt:lpstr>Второй срок Президента Ельцина</vt:lpstr>
      <vt:lpstr>Отставка</vt:lpstr>
      <vt:lpstr>Спасибо за внимание!!!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Ельцин БОРИС НИКОЛАЕВИЧ</dc:title>
  <dc:creator>admin</dc:creator>
  <cp:lastModifiedBy>WPS_1780322326</cp:lastModifiedBy>
  <cp:revision>10</cp:revision>
  <dcterms:created xsi:type="dcterms:W3CDTF">2016-03-30T15:52:00Z</dcterms:created>
  <dcterms:modified xsi:type="dcterms:W3CDTF">2026-06-04T10:24:38Z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1049-12.1.0.26372</vt:lpwstr>
  </property>
  <property fmtid="{D5CDD505-2E9C-101B-9397-08002B2CF9AE}" pid="3" name="ICV">
    <vt:lpwstr>246E1DA37F4E438E823F0BD5DF87C39D_13</vt:lpwstr>
  </property>
</Properties>
</file>